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486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850" y="91"/>
      </p:cViewPr>
      <p:guideLst>
        <p:guide orient="horz" pos="172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4340"/>
            <a:ext cx="7772400" cy="11760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08960"/>
            <a:ext cx="6400800" cy="1402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0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5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5260"/>
            <a:ext cx="2057400" cy="3745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5260"/>
            <a:ext cx="6019800" cy="3745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3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1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25520"/>
            <a:ext cx="7772400" cy="10896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25371"/>
            <a:ext cx="7772400" cy="12001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4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3620"/>
            <a:ext cx="4038600" cy="28968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3620"/>
            <a:ext cx="4038600" cy="28968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71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8090"/>
            <a:ext cx="4040188" cy="5118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39900"/>
            <a:ext cx="4040188" cy="31610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28090"/>
            <a:ext cx="4041775" cy="5118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739900"/>
            <a:ext cx="4041775" cy="31610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9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46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8440"/>
            <a:ext cx="3008313" cy="9296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8441"/>
            <a:ext cx="5111750" cy="46824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48081"/>
            <a:ext cx="3008313" cy="375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2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840480"/>
            <a:ext cx="5486400" cy="4533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90220"/>
            <a:ext cx="5486400" cy="32918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293870"/>
            <a:ext cx="5486400" cy="6438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971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0161"/>
            <a:ext cx="8229600" cy="3620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085080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7180C-2BE7-47A2-94CB-E8B7B730E652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085080"/>
            <a:ext cx="28956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085080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37423-CC45-4189-B625-E6DBA82F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6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762000"/>
            <a:ext cx="8382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600" dirty="0" smtClean="0">
                <a:solidFill>
                  <a:schemeClr val="bg1"/>
                </a:solidFill>
                <a:latin typeface="AdLib BT" pitchFamily="82" charset="0"/>
              </a:rPr>
              <a:t>HOOKS</a:t>
            </a:r>
            <a:endParaRPr lang="en-US" sz="15600" dirty="0" smtClean="0">
              <a:solidFill>
                <a:schemeClr val="bg1"/>
              </a:solidFill>
              <a:latin typeface="AdLib B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6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610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AdLib BT" pitchFamily="82" charset="0"/>
              </a:rPr>
              <a:t>9. </a:t>
            </a:r>
            <a:r>
              <a:rPr lang="en-US" sz="7200" b="1" dirty="0" smtClean="0">
                <a:solidFill>
                  <a:schemeClr val="bg1"/>
                </a:solidFill>
                <a:latin typeface="AdLib BT" pitchFamily="82" charset="0"/>
              </a:rPr>
              <a:t>Dialogue</a:t>
            </a:r>
            <a:endParaRPr lang="en-US" sz="7200" dirty="0" smtClean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dLib BT" pitchFamily="82" charset="0"/>
              </a:rPr>
              <a:t>  </a:t>
            </a:r>
          </a:p>
          <a:p>
            <a:r>
              <a:rPr lang="en-US" dirty="0" smtClean="0">
                <a:solidFill>
                  <a:schemeClr val="bg1"/>
                </a:solidFill>
                <a:latin typeface="AdLib BT" pitchFamily="82" charset="0"/>
              </a:rPr>
              <a:t>  </a:t>
            </a:r>
            <a:endParaRPr lang="en-US" dirty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4800" dirty="0" smtClean="0">
                <a:solidFill>
                  <a:schemeClr val="bg1"/>
                </a:solidFill>
                <a:latin typeface="AdLib BT" pitchFamily="82" charset="0"/>
              </a:rPr>
              <a:t>Use only on response-to-literature or narrative essays.</a:t>
            </a:r>
            <a:endParaRPr lang="en-US" sz="4800" dirty="0">
              <a:solidFill>
                <a:schemeClr val="bg1"/>
              </a:solidFill>
              <a:latin typeface="AdLib B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69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547" y="533400"/>
            <a:ext cx="8382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AdLib BT" pitchFamily="82" charset="0"/>
              </a:rPr>
              <a:t>1.  Question</a:t>
            </a:r>
          </a:p>
          <a:p>
            <a:endParaRPr lang="en-US" sz="3600" dirty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AdLib BT" pitchFamily="82" charset="0"/>
              </a:rPr>
              <a:t>Do not write a question as a hook—</a:t>
            </a:r>
            <a:r>
              <a:rPr lang="en-US" sz="5400" u="sng" dirty="0" smtClean="0">
                <a:solidFill>
                  <a:schemeClr val="bg1"/>
                </a:solidFill>
                <a:latin typeface="AdLib BT" pitchFamily="82" charset="0"/>
              </a:rPr>
              <a:t>ever</a:t>
            </a:r>
            <a:r>
              <a:rPr lang="en-US" sz="5400" dirty="0" smtClean="0">
                <a:solidFill>
                  <a:schemeClr val="bg1"/>
                </a:solidFill>
                <a:latin typeface="AdLib BT" pitchFamily="82" charset="0"/>
              </a:rPr>
              <a:t>.</a:t>
            </a:r>
            <a:endParaRPr lang="en-US" sz="5400" dirty="0">
              <a:solidFill>
                <a:schemeClr val="bg1"/>
              </a:solidFill>
              <a:latin typeface="AdLib B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49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38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AdLib BT" pitchFamily="82" charset="0"/>
              </a:rPr>
              <a:t>2.  Amazing Fact</a:t>
            </a:r>
          </a:p>
          <a:p>
            <a:endParaRPr lang="en-US" sz="3200" dirty="0" smtClean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dLib BT" pitchFamily="82" charset="0"/>
              </a:rPr>
              <a:t>Prompt:  What is the best animal?</a:t>
            </a:r>
          </a:p>
          <a:p>
            <a:endParaRPr lang="en-US" sz="3200" dirty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4400" dirty="0" smtClean="0">
                <a:solidFill>
                  <a:schemeClr val="bg1"/>
                </a:solidFill>
                <a:latin typeface="AdLib BT" pitchFamily="82" charset="0"/>
              </a:rPr>
              <a:t>There have been 170 elephant species, but only three types are still alive.</a:t>
            </a:r>
            <a:endParaRPr lang="en-US" sz="4400" dirty="0">
              <a:solidFill>
                <a:schemeClr val="bg1"/>
              </a:solidFill>
              <a:latin typeface="AdLib B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91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AdLib BT" pitchFamily="82" charset="0"/>
              </a:rPr>
              <a:t>3.  Interesting Statistic</a:t>
            </a:r>
          </a:p>
          <a:p>
            <a:endParaRPr lang="en-US" sz="3200" dirty="0" smtClean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dLib BT" pitchFamily="82" charset="0"/>
              </a:rPr>
              <a:t>Prompt:  What is the best animal?</a:t>
            </a:r>
          </a:p>
          <a:p>
            <a:endParaRPr lang="en-US" sz="3200" dirty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4800" dirty="0" smtClean="0">
                <a:solidFill>
                  <a:schemeClr val="bg1"/>
                </a:solidFill>
                <a:latin typeface="AdLib BT" pitchFamily="82" charset="0"/>
              </a:rPr>
              <a:t>Elephants stand over eleven feet tall.</a:t>
            </a:r>
            <a:endParaRPr lang="en-US" sz="4800" dirty="0">
              <a:solidFill>
                <a:schemeClr val="bg1"/>
              </a:solidFill>
              <a:latin typeface="AdLib B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7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AdLib BT" pitchFamily="82" charset="0"/>
              </a:rPr>
              <a:t>4</a:t>
            </a:r>
            <a:r>
              <a:rPr lang="en-US" sz="7200" dirty="0" smtClean="0">
                <a:solidFill>
                  <a:schemeClr val="bg1"/>
                </a:solidFill>
                <a:latin typeface="AdLib BT" pitchFamily="82" charset="0"/>
              </a:rPr>
              <a:t>.  Analogy</a:t>
            </a:r>
          </a:p>
          <a:p>
            <a:endParaRPr lang="en-US" sz="3200" dirty="0" smtClean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dLib BT" pitchFamily="82" charset="0"/>
              </a:rPr>
              <a:t>Prompt:  What is the best animal?</a:t>
            </a:r>
          </a:p>
          <a:p>
            <a:endParaRPr lang="en-US" sz="3200" dirty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4800" dirty="0" smtClean="0">
                <a:solidFill>
                  <a:schemeClr val="bg1"/>
                </a:solidFill>
                <a:latin typeface="AdLib BT" pitchFamily="82" charset="0"/>
              </a:rPr>
              <a:t>An elephant is like a tank.  It will crush </a:t>
            </a:r>
            <a:r>
              <a:rPr lang="en-US" sz="4800" smtClean="0">
                <a:solidFill>
                  <a:schemeClr val="bg1"/>
                </a:solidFill>
                <a:latin typeface="AdLib BT" pitchFamily="82" charset="0"/>
              </a:rPr>
              <a:t>anything it </a:t>
            </a:r>
            <a:r>
              <a:rPr lang="en-US" sz="4800" dirty="0" smtClean="0">
                <a:solidFill>
                  <a:schemeClr val="bg1"/>
                </a:solidFill>
                <a:latin typeface="AdLib BT" pitchFamily="82" charset="0"/>
              </a:rPr>
              <a:t>chooses.</a:t>
            </a:r>
            <a:endParaRPr lang="en-US" sz="4800" dirty="0">
              <a:solidFill>
                <a:schemeClr val="bg1"/>
              </a:solidFill>
              <a:latin typeface="AdLib B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73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AdLib BT" pitchFamily="82" charset="0"/>
              </a:rPr>
              <a:t>5.  Quote</a:t>
            </a:r>
          </a:p>
          <a:p>
            <a:endParaRPr lang="en-US" sz="3200" dirty="0" smtClean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dLib BT" pitchFamily="82" charset="0"/>
              </a:rPr>
              <a:t>Prompt:  What is the best animal?</a:t>
            </a:r>
          </a:p>
          <a:p>
            <a:endParaRPr lang="en-US" sz="3200" dirty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4800" dirty="0" smtClean="0">
                <a:solidFill>
                  <a:schemeClr val="bg1"/>
                </a:solidFill>
                <a:latin typeface="AdLib BT" pitchFamily="82" charset="0"/>
              </a:rPr>
              <a:t>“The lion is the king of the jungle.”  Do not tell that to an elephant.</a:t>
            </a:r>
            <a:endParaRPr lang="en-US" sz="4800" dirty="0">
              <a:solidFill>
                <a:schemeClr val="bg1"/>
              </a:solidFill>
              <a:latin typeface="AdLib B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76200"/>
            <a:ext cx="8610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AdLib BT" pitchFamily="82" charset="0"/>
              </a:rPr>
              <a:t>6. </a:t>
            </a:r>
            <a:r>
              <a:rPr lang="en-US" sz="7200" b="1" dirty="0" smtClean="0">
                <a:solidFill>
                  <a:schemeClr val="bg1"/>
                </a:solidFill>
                <a:latin typeface="AdLib BT" pitchFamily="82" charset="0"/>
              </a:rPr>
              <a:t>Onomatopoeia </a:t>
            </a:r>
            <a:endParaRPr lang="en-US" sz="7200" dirty="0" smtClean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dLib BT" pitchFamily="82" charset="0"/>
              </a:rPr>
              <a:t> 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dLib BT" pitchFamily="82" charset="0"/>
              </a:rPr>
              <a:t>Prompt:  What is the best animal?</a:t>
            </a:r>
          </a:p>
          <a:p>
            <a:r>
              <a:rPr lang="en-US" dirty="0" smtClean="0">
                <a:solidFill>
                  <a:schemeClr val="bg1"/>
                </a:solidFill>
                <a:latin typeface="AdLib BT" pitchFamily="82" charset="0"/>
              </a:rPr>
              <a:t>  </a:t>
            </a:r>
            <a:endParaRPr lang="en-US" dirty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4800" dirty="0" smtClean="0">
                <a:solidFill>
                  <a:schemeClr val="bg1"/>
                </a:solidFill>
                <a:latin typeface="AdLib BT" pitchFamily="82" charset="0"/>
              </a:rPr>
              <a:t>Boom.  Boom.  Boom.  It is a sound only one animal can make.   It is the elephant.</a:t>
            </a:r>
            <a:endParaRPr lang="en-US" sz="4800" dirty="0">
              <a:solidFill>
                <a:schemeClr val="bg1"/>
              </a:solidFill>
              <a:latin typeface="AdLib B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30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610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AdLib BT" pitchFamily="82" charset="0"/>
              </a:rPr>
              <a:t>7. </a:t>
            </a:r>
            <a:r>
              <a:rPr lang="en-US" sz="7200" b="1" dirty="0" smtClean="0">
                <a:solidFill>
                  <a:schemeClr val="bg1"/>
                </a:solidFill>
                <a:latin typeface="AdLib BT" pitchFamily="82" charset="0"/>
              </a:rPr>
              <a:t>Interjection </a:t>
            </a:r>
            <a:endParaRPr lang="en-US" sz="7200" dirty="0" smtClean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dLib BT" pitchFamily="82" charset="0"/>
              </a:rPr>
              <a:t> 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dLib BT" pitchFamily="82" charset="0"/>
              </a:rPr>
              <a:t>Prompt:  What is the best animal?</a:t>
            </a:r>
          </a:p>
          <a:p>
            <a:r>
              <a:rPr lang="en-US" dirty="0" smtClean="0">
                <a:solidFill>
                  <a:schemeClr val="bg1"/>
                </a:solidFill>
                <a:latin typeface="AdLib BT" pitchFamily="82" charset="0"/>
              </a:rPr>
              <a:t>  </a:t>
            </a:r>
            <a:endParaRPr lang="en-US" dirty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4800" dirty="0" smtClean="0">
                <a:solidFill>
                  <a:schemeClr val="bg1"/>
                </a:solidFill>
                <a:latin typeface="AdLib BT" pitchFamily="82" charset="0"/>
              </a:rPr>
              <a:t>Run!  Here comes an elephant!</a:t>
            </a:r>
            <a:endParaRPr lang="en-US" sz="4800" dirty="0">
              <a:solidFill>
                <a:schemeClr val="bg1"/>
              </a:solidFill>
              <a:latin typeface="AdLib B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02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5469" y="228600"/>
            <a:ext cx="86868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dLib BT" pitchFamily="82" charset="0"/>
              </a:rPr>
              <a:t>8. </a:t>
            </a:r>
            <a:r>
              <a:rPr lang="en-US" sz="4800" dirty="0" smtClean="0">
                <a:solidFill>
                  <a:schemeClr val="bg1"/>
                </a:solidFill>
                <a:latin typeface="AdLib BT" pitchFamily="82" charset="0"/>
              </a:rPr>
              <a:t>Anecdote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AdLib BT" pitchFamily="82" charset="0"/>
              </a:rPr>
              <a:t>(Short</a:t>
            </a:r>
            <a:r>
              <a:rPr lang="en-US" sz="3600" dirty="0" smtClean="0">
                <a:solidFill>
                  <a:schemeClr val="bg1"/>
                </a:solidFill>
                <a:latin typeface="AdLib BT" pitchFamily="82" charset="0"/>
              </a:rPr>
              <a:t>, </a:t>
            </a:r>
            <a:r>
              <a:rPr lang="en-US" sz="3600" b="1" dirty="0" smtClean="0">
                <a:solidFill>
                  <a:schemeClr val="bg1"/>
                </a:solidFill>
                <a:latin typeface="AdLib BT" pitchFamily="82" charset="0"/>
              </a:rPr>
              <a:t>Detailed </a:t>
            </a:r>
            <a:r>
              <a:rPr lang="en-US" sz="3600" b="1" dirty="0" smtClean="0">
                <a:solidFill>
                  <a:schemeClr val="bg1"/>
                </a:solidFill>
                <a:latin typeface="AdLib BT" pitchFamily="82" charset="0"/>
              </a:rPr>
              <a:t>Story with a Point)</a:t>
            </a:r>
            <a:endParaRPr lang="en-US" sz="3600" dirty="0" smtClean="0">
              <a:solidFill>
                <a:schemeClr val="bg1"/>
              </a:solidFill>
              <a:latin typeface="AdLib BT" pitchFamily="82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dLib BT" pitchFamily="82" charset="0"/>
              </a:rPr>
              <a:t> 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dLib BT" pitchFamily="82" charset="0"/>
              </a:rPr>
              <a:t>Prompt:  What is the best animal?</a:t>
            </a:r>
          </a:p>
          <a:p>
            <a:r>
              <a:rPr lang="en-US" dirty="0" smtClean="0">
                <a:solidFill>
                  <a:schemeClr val="bg1"/>
                </a:solidFill>
                <a:latin typeface="AdLib BT" pitchFamily="82" charset="0"/>
              </a:rPr>
              <a:t> 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AdLib BT" pitchFamily="82" charset="0"/>
              </a:rPr>
              <a:t>The jungle shook as the elephant roared lifting its trunk high in the air.  Every animal in the jungle stood at attention.</a:t>
            </a:r>
            <a:endParaRPr lang="en-US" sz="3600" dirty="0">
              <a:solidFill>
                <a:schemeClr val="bg1"/>
              </a:solidFill>
              <a:latin typeface="AdLib B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93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26</TotalTime>
  <Words>226</Words>
  <Application>Microsoft Office PowerPoint</Application>
  <PresentationFormat>Custom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AdLib BT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</dc:creator>
  <cp:lastModifiedBy>K G</cp:lastModifiedBy>
  <cp:revision>9</cp:revision>
  <dcterms:created xsi:type="dcterms:W3CDTF">2012-12-24T03:15:14Z</dcterms:created>
  <dcterms:modified xsi:type="dcterms:W3CDTF">2015-12-15T17:25:18Z</dcterms:modified>
</cp:coreProperties>
</file>