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5486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96" y="-114"/>
      </p:cViewPr>
      <p:guideLst>
        <p:guide orient="horz" pos="172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4340"/>
            <a:ext cx="7772400" cy="11760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08960"/>
            <a:ext cx="6400800" cy="1402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73D8-5961-41A2-951D-0596F1D5A40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4AE8-DCE3-4815-BCB7-4166AC716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2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73D8-5961-41A2-951D-0596F1D5A40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4AE8-DCE3-4815-BCB7-4166AC716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04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5260"/>
            <a:ext cx="2057400" cy="3745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5260"/>
            <a:ext cx="6019800" cy="3745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73D8-5961-41A2-951D-0596F1D5A40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4AE8-DCE3-4815-BCB7-4166AC716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06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73D8-5961-41A2-951D-0596F1D5A40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4AE8-DCE3-4815-BCB7-4166AC716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40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525520"/>
            <a:ext cx="7772400" cy="10896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25371"/>
            <a:ext cx="7772400" cy="12001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73D8-5961-41A2-951D-0596F1D5A40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4AE8-DCE3-4815-BCB7-4166AC716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45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3620"/>
            <a:ext cx="4038600" cy="28968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3620"/>
            <a:ext cx="4038600" cy="28968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73D8-5961-41A2-951D-0596F1D5A40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4AE8-DCE3-4815-BCB7-4166AC716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6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710"/>
            <a:ext cx="8229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28090"/>
            <a:ext cx="4040188" cy="5118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39900"/>
            <a:ext cx="4040188" cy="31610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28090"/>
            <a:ext cx="4041775" cy="5118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739900"/>
            <a:ext cx="4041775" cy="31610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73D8-5961-41A2-951D-0596F1D5A40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4AE8-DCE3-4815-BCB7-4166AC716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32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73D8-5961-41A2-951D-0596F1D5A40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4AE8-DCE3-4815-BCB7-4166AC716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73D8-5961-41A2-951D-0596F1D5A40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4AE8-DCE3-4815-BCB7-4166AC716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14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8440"/>
            <a:ext cx="3008313" cy="9296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18441"/>
            <a:ext cx="5111750" cy="468249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48081"/>
            <a:ext cx="3008313" cy="375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73D8-5961-41A2-951D-0596F1D5A40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4AE8-DCE3-4815-BCB7-4166AC716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83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840480"/>
            <a:ext cx="5486400" cy="45339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90220"/>
            <a:ext cx="5486400" cy="32918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293870"/>
            <a:ext cx="5486400" cy="6438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873D8-5961-41A2-951D-0596F1D5A40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44AE8-DCE3-4815-BCB7-4166AC716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4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971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0161"/>
            <a:ext cx="8229600" cy="3620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085080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873D8-5961-41A2-951D-0596F1D5A402}" type="datetimeFigureOut">
              <a:rPr lang="en-US" smtClean="0"/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085080"/>
            <a:ext cx="28956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085080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44AE8-DCE3-4815-BCB7-4166AC716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4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ddleback.edu/academics/certificates-degrees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066800"/>
            <a:ext cx="822960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solidFill>
                  <a:schemeClr val="bg1"/>
                </a:solidFill>
                <a:latin typeface="GlooGun" pitchFamily="2" charset="0"/>
              </a:rPr>
              <a:t>College </a:t>
            </a:r>
            <a:r>
              <a:rPr lang="en-US" sz="11500" dirty="0" smtClean="0">
                <a:solidFill>
                  <a:schemeClr val="bg1"/>
                </a:solidFill>
                <a:latin typeface="GlooGun" pitchFamily="2" charset="0"/>
              </a:rPr>
              <a:t>Degrees</a:t>
            </a:r>
            <a:endParaRPr lang="en-US" sz="11500" dirty="0">
              <a:solidFill>
                <a:schemeClr val="bg1"/>
              </a:solidFill>
              <a:latin typeface="GlooGun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8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28600"/>
            <a:ext cx="822960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solidFill>
                  <a:schemeClr val="bg1"/>
                </a:solidFill>
                <a:latin typeface="+mj-lt"/>
              </a:rPr>
              <a:t>AA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bg1"/>
                </a:solidFill>
                <a:latin typeface="+mj-lt"/>
              </a:rPr>
              <a:t>Associate of the Arts degree</a:t>
            </a:r>
            <a:endParaRPr lang="en-US" sz="4400" b="1" dirty="0">
              <a:solidFill>
                <a:schemeClr val="bg1"/>
              </a:solidFill>
              <a:latin typeface="+mj-lt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4400" dirty="0" smtClean="0">
                <a:solidFill>
                  <a:schemeClr val="bg1"/>
                </a:solidFill>
              </a:rPr>
              <a:t> Requires two years of classes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4400" dirty="0" smtClean="0">
                <a:solidFill>
                  <a:schemeClr val="bg1"/>
                </a:solidFill>
              </a:rPr>
              <a:t> Can be earned at a </a:t>
            </a:r>
            <a:r>
              <a:rPr lang="en-US" sz="4400" dirty="0" smtClean="0">
                <a:solidFill>
                  <a:schemeClr val="bg1"/>
                </a:solidFill>
                <a:hlinkClick r:id="rId2"/>
              </a:rPr>
              <a:t>community college</a:t>
            </a:r>
            <a:r>
              <a:rPr lang="en-US" sz="4400" dirty="0" smtClean="0">
                <a:solidFill>
                  <a:schemeClr val="bg1"/>
                </a:solidFill>
              </a:rPr>
              <a:t> or university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11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0098"/>
            <a:ext cx="8229600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solidFill>
                  <a:schemeClr val="bg1"/>
                </a:solidFill>
                <a:latin typeface="+mj-lt"/>
              </a:rPr>
              <a:t>BS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bg1"/>
                </a:solidFill>
                <a:latin typeface="+mj-lt"/>
              </a:rPr>
              <a:t>Bachelor of Science degree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400" dirty="0" smtClean="0">
                <a:solidFill>
                  <a:schemeClr val="bg1"/>
                </a:solidFill>
                <a:latin typeface="+mj-lt"/>
              </a:rPr>
              <a:t>For math and science majors</a:t>
            </a:r>
            <a:endParaRPr lang="en-US" sz="4400" dirty="0">
              <a:solidFill>
                <a:schemeClr val="bg1"/>
              </a:solidFill>
              <a:latin typeface="+mj-lt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400" dirty="0" smtClean="0">
                <a:solidFill>
                  <a:schemeClr val="bg1"/>
                </a:solidFill>
              </a:rPr>
              <a:t>Requires four years of classes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400" dirty="0" smtClean="0">
                <a:solidFill>
                  <a:schemeClr val="bg1"/>
                </a:solidFill>
              </a:rPr>
              <a:t>Can only be earned at a university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53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089" y="-304800"/>
            <a:ext cx="822960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solidFill>
                  <a:schemeClr val="bg1"/>
                </a:solidFill>
                <a:latin typeface="+mj-lt"/>
              </a:rPr>
              <a:t>B</a:t>
            </a:r>
            <a:r>
              <a:rPr lang="en-US" sz="11500" dirty="0" smtClean="0">
                <a:solidFill>
                  <a:schemeClr val="bg1"/>
                </a:solidFill>
                <a:latin typeface="+mj-lt"/>
              </a:rPr>
              <a:t>A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bg1"/>
                </a:solidFill>
                <a:latin typeface="+mj-lt"/>
              </a:rPr>
              <a:t>Bachelor of the Arts degree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400" dirty="0" smtClean="0">
                <a:solidFill>
                  <a:schemeClr val="bg1"/>
                </a:solidFill>
                <a:latin typeface="+mj-lt"/>
              </a:rPr>
              <a:t>For majors other than math and science</a:t>
            </a:r>
            <a:endParaRPr lang="en-US" sz="4400" dirty="0">
              <a:solidFill>
                <a:schemeClr val="bg1"/>
              </a:solidFill>
              <a:latin typeface="+mj-lt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400" dirty="0" smtClean="0">
                <a:solidFill>
                  <a:schemeClr val="bg1"/>
                </a:solidFill>
              </a:rPr>
              <a:t>Requires four years of classes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400" dirty="0" smtClean="0">
                <a:solidFill>
                  <a:schemeClr val="bg1"/>
                </a:solidFill>
              </a:rPr>
              <a:t>Can only be earned at a university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47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-381000"/>
            <a:ext cx="8229600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solidFill>
                  <a:schemeClr val="bg1"/>
                </a:solidFill>
                <a:latin typeface="+mj-lt"/>
              </a:rPr>
              <a:t>MS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200" b="1" dirty="0" smtClean="0">
                <a:solidFill>
                  <a:schemeClr val="bg1"/>
                </a:solidFill>
                <a:latin typeface="+mj-lt"/>
              </a:rPr>
              <a:t>Master of Science degree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200" dirty="0" smtClean="0">
                <a:solidFill>
                  <a:schemeClr val="bg1"/>
                </a:solidFill>
                <a:latin typeface="+mj-lt"/>
              </a:rPr>
              <a:t>For math and science majors</a:t>
            </a:r>
            <a:endParaRPr lang="en-US" sz="4200" dirty="0">
              <a:solidFill>
                <a:schemeClr val="bg1"/>
              </a:solidFill>
              <a:latin typeface="+mj-lt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200" dirty="0" smtClean="0">
                <a:solidFill>
                  <a:schemeClr val="bg1"/>
                </a:solidFill>
              </a:rPr>
              <a:t>Requires two years of classes after bachelors degree (6 years total)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200" dirty="0" smtClean="0">
                <a:solidFill>
                  <a:schemeClr val="bg1"/>
                </a:solidFill>
              </a:rPr>
              <a:t>Can only be earned at a university</a:t>
            </a:r>
          </a:p>
          <a:p>
            <a:endParaRPr lang="en-US" sz="4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8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-381000"/>
            <a:ext cx="8229600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solidFill>
                  <a:schemeClr val="bg1"/>
                </a:solidFill>
                <a:latin typeface="+mj-lt"/>
              </a:rPr>
              <a:t>MA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200" b="1" dirty="0" smtClean="0">
                <a:solidFill>
                  <a:schemeClr val="bg1"/>
                </a:solidFill>
                <a:latin typeface="+mj-lt"/>
              </a:rPr>
              <a:t>Master of the Arts degree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200" dirty="0" smtClean="0">
                <a:solidFill>
                  <a:schemeClr val="bg1"/>
                </a:solidFill>
                <a:latin typeface="+mj-lt"/>
              </a:rPr>
              <a:t>For majors other than math and science</a:t>
            </a:r>
            <a:endParaRPr lang="en-US" sz="4200" dirty="0">
              <a:solidFill>
                <a:schemeClr val="bg1"/>
              </a:solidFill>
              <a:latin typeface="+mj-lt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200" dirty="0" smtClean="0">
                <a:solidFill>
                  <a:schemeClr val="bg1"/>
                </a:solidFill>
              </a:rPr>
              <a:t>Requires two years of classes after bachelors degree (6 years total)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200" dirty="0" smtClean="0">
                <a:solidFill>
                  <a:schemeClr val="bg1"/>
                </a:solidFill>
              </a:rPr>
              <a:t>Can only be earned at a university</a:t>
            </a:r>
          </a:p>
          <a:p>
            <a:endParaRPr lang="en-US" sz="4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51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-381000"/>
            <a:ext cx="8382000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solidFill>
                  <a:schemeClr val="bg1"/>
                </a:solidFill>
                <a:latin typeface="+mj-lt"/>
              </a:rPr>
              <a:t>Doctorate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200" b="1" dirty="0" smtClean="0">
                <a:solidFill>
                  <a:schemeClr val="bg1"/>
                </a:solidFill>
                <a:latin typeface="+mj-lt"/>
              </a:rPr>
              <a:t>Doctor’s degree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200" dirty="0" smtClean="0">
                <a:solidFill>
                  <a:schemeClr val="bg1"/>
                </a:solidFill>
                <a:latin typeface="+mj-lt"/>
              </a:rPr>
              <a:t>Different doctorates are earned based on </a:t>
            </a:r>
            <a:r>
              <a:rPr lang="en-US" sz="4200" dirty="0" smtClean="0">
                <a:solidFill>
                  <a:schemeClr val="bg1"/>
                </a:solidFill>
                <a:latin typeface="+mj-lt"/>
              </a:rPr>
              <a:t>subject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200" dirty="0" smtClean="0">
                <a:solidFill>
                  <a:schemeClr val="bg1"/>
                </a:solidFill>
                <a:latin typeface="+mj-lt"/>
              </a:rPr>
              <a:t>4 to 8 Years after bachelor’s degree</a:t>
            </a:r>
            <a:endParaRPr lang="en-US" sz="4200" dirty="0" smtClean="0">
              <a:solidFill>
                <a:schemeClr val="bg1"/>
              </a:solidFill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4200" dirty="0" smtClean="0">
                <a:solidFill>
                  <a:schemeClr val="bg1"/>
                </a:solidFill>
              </a:rPr>
              <a:t>Can only be earned at a UC or private university</a:t>
            </a:r>
          </a:p>
          <a:p>
            <a:endParaRPr lang="en-US" sz="4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52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-381000"/>
            <a:ext cx="822960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 smtClean="0">
                <a:solidFill>
                  <a:schemeClr val="bg1"/>
                </a:solidFill>
                <a:latin typeface="+mj-lt"/>
              </a:rPr>
              <a:t>Doctorate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Ph.D. :  Non-science doctor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M.D. : Medical Doctor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  <a:latin typeface="+mj-lt"/>
              </a:rPr>
              <a:t>D.D.S. : Doctor of Dental Surgery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J.D. : Doctor of Law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D.M.A : Doctor of Musical Arts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D.V.M. : Doctor of Veterinary Medicine</a:t>
            </a:r>
          </a:p>
          <a:p>
            <a:pPr marL="571500" indent="-571500">
              <a:buFont typeface="Arial" pitchFamily="34" charset="0"/>
              <a:buChar char="•"/>
            </a:pPr>
            <a:endParaRPr lang="en-US" sz="4200" dirty="0" smtClean="0">
              <a:solidFill>
                <a:schemeClr val="bg1"/>
              </a:solidFill>
            </a:endParaRPr>
          </a:p>
          <a:p>
            <a:endParaRPr lang="en-US" sz="4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06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198</Words>
  <Application>Microsoft Office PowerPoint</Application>
  <PresentationFormat>Custom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</dc:creator>
  <cp:lastModifiedBy>Kevin</cp:lastModifiedBy>
  <cp:revision>8</cp:revision>
  <dcterms:created xsi:type="dcterms:W3CDTF">2013-01-13T21:30:26Z</dcterms:created>
  <dcterms:modified xsi:type="dcterms:W3CDTF">2013-01-15T00:42:52Z</dcterms:modified>
</cp:coreProperties>
</file>