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23" d="100"/>
          <a:sy n="123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A984F-15E5-4894-A4FB-22ADD8A609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704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35E63-0BCF-43BA-967F-0E91E6D201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794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94EDB-34E1-4BA7-8FF8-29180C5B00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68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9AAD1-058C-47C2-9F08-B6FAA92255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7010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66C10-BF41-45EE-B319-35431F30D7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855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C067-EFAA-45E5-9AF0-447C41FA11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5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69201-AF4C-401B-A2F7-A6B06712C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452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F0A87-DE3D-48A8-9D33-DF4FE49645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123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7B7D-9F13-4428-B6C6-7911594BFD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542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5B1BB-20C1-4F2A-BD83-77FFFFDB5A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942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21FB9-0170-41F2-AEA6-DA6B93E96D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9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A97920-6478-42E2-903F-B00BED19C49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biology\Biology%202008\powerpoints%202008\unit%202%20ch3%20ch4%20ch5\photosynthesis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C. </a:t>
            </a:r>
            <a:r>
              <a:rPr lang="en-US" sz="2800" b="1">
                <a:solidFill>
                  <a:srgbClr val="000000"/>
                </a:solidFill>
              </a:rPr>
              <a:t>Photosynthesis </a:t>
            </a:r>
            <a:r>
              <a:rPr lang="en-US" sz="2800" u="sng">
                <a:solidFill>
                  <a:srgbClr val="000000"/>
                </a:solidFill>
              </a:rPr>
              <a:t>occurs</a:t>
            </a:r>
            <a:r>
              <a:rPr lang="en-US" sz="2800">
                <a:solidFill>
                  <a:srgbClr val="000000"/>
                </a:solidFill>
              </a:rPr>
              <a:t> in </a:t>
            </a:r>
            <a:r>
              <a:rPr lang="en-US" sz="2800" b="1">
                <a:solidFill>
                  <a:srgbClr val="000000"/>
                </a:solidFill>
              </a:rPr>
              <a:t>two main stages</a:t>
            </a:r>
            <a:endParaRPr lang="en-US" sz="2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1. </a:t>
            </a:r>
            <a:r>
              <a:rPr lang="en-US" sz="2800" b="1">
                <a:solidFill>
                  <a:srgbClr val="000000"/>
                </a:solidFill>
              </a:rPr>
              <a:t>Light-dependent reactions </a:t>
            </a:r>
            <a:r>
              <a:rPr lang="en-US" sz="2800">
                <a:solidFill>
                  <a:srgbClr val="000000"/>
                </a:solidFill>
              </a:rPr>
              <a:t>(capture 	energy from sunlight)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		 </a:t>
            </a:r>
          </a:p>
        </p:txBody>
      </p:sp>
      <p:pic>
        <p:nvPicPr>
          <p:cNvPr id="21508" name="Picture 4" descr="irrigation-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65400"/>
            <a:ext cx="47244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29200" y="2438400"/>
            <a:ext cx="3810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a. Occurs </a:t>
            </a:r>
            <a:r>
              <a:rPr lang="en-US" sz="2800" b="1">
                <a:solidFill>
                  <a:srgbClr val="000000"/>
                </a:solidFill>
              </a:rPr>
              <a:t>within </a:t>
            </a:r>
            <a:r>
              <a:rPr lang="en-US" sz="2800">
                <a:solidFill>
                  <a:srgbClr val="000000"/>
                </a:solidFill>
              </a:rPr>
              <a:t>and </a:t>
            </a:r>
            <a:r>
              <a:rPr lang="en-US" sz="2800" b="1">
                <a:solidFill>
                  <a:srgbClr val="000000"/>
                </a:solidFill>
              </a:rPr>
              <a:t>across membrane </a:t>
            </a:r>
            <a:r>
              <a:rPr lang="en-US" sz="2800">
                <a:solidFill>
                  <a:srgbClr val="000000"/>
                </a:solidFill>
              </a:rPr>
              <a:t>of </a:t>
            </a:r>
            <a:r>
              <a:rPr lang="en-US" sz="2800" b="1">
                <a:solidFill>
                  <a:srgbClr val="000000"/>
                </a:solidFill>
              </a:rPr>
              <a:t>thylakoids</a:t>
            </a:r>
            <a:endParaRPr lang="en-US" sz="2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b. </a:t>
            </a:r>
            <a:r>
              <a:rPr lang="en-US" sz="2800" b="1">
                <a:solidFill>
                  <a:srgbClr val="000000"/>
                </a:solidFill>
              </a:rPr>
              <a:t>Water </a:t>
            </a:r>
            <a:r>
              <a:rPr lang="en-US" sz="2800">
                <a:solidFill>
                  <a:srgbClr val="000000"/>
                </a:solidFill>
              </a:rPr>
              <a:t>and </a:t>
            </a:r>
            <a:r>
              <a:rPr lang="en-US" sz="2800" b="1">
                <a:solidFill>
                  <a:srgbClr val="000000"/>
                </a:solidFill>
              </a:rPr>
              <a:t>sunlight </a:t>
            </a:r>
            <a:r>
              <a:rPr lang="en-US" sz="2800">
                <a:solidFill>
                  <a:srgbClr val="000000"/>
                </a:solidFill>
              </a:rPr>
              <a:t>are needed.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5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495800" y="381000"/>
            <a:ext cx="42672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3. It </a:t>
            </a:r>
            <a:r>
              <a:rPr lang="en-US" sz="2800" b="1">
                <a:solidFill>
                  <a:srgbClr val="000000"/>
                </a:solidFill>
              </a:rPr>
              <a:t>provides materials </a:t>
            </a:r>
            <a:r>
              <a:rPr lang="en-US" sz="2800">
                <a:solidFill>
                  <a:srgbClr val="000000"/>
                </a:solidFill>
              </a:rPr>
              <a:t>for plant </a:t>
            </a:r>
            <a:r>
              <a:rPr lang="en-US" sz="2800" b="1">
                <a:solidFill>
                  <a:srgbClr val="000000"/>
                </a:solidFill>
              </a:rPr>
              <a:t>growth </a:t>
            </a:r>
            <a:r>
              <a:rPr lang="en-US" sz="2800">
                <a:solidFill>
                  <a:srgbClr val="000000"/>
                </a:solidFill>
              </a:rPr>
              <a:t>and </a:t>
            </a:r>
            <a:r>
              <a:rPr lang="en-US" sz="2800" b="1">
                <a:solidFill>
                  <a:srgbClr val="000000"/>
                </a:solidFill>
              </a:rPr>
              <a:t>development </a:t>
            </a:r>
            <a:r>
              <a:rPr lang="en-US" sz="2800">
                <a:solidFill>
                  <a:srgbClr val="000000"/>
                </a:solidFill>
              </a:rPr>
              <a:t>(simple sugars bonded together to form carbohydrates like </a:t>
            </a:r>
            <a:r>
              <a:rPr lang="en-US" sz="2800" b="1">
                <a:solidFill>
                  <a:srgbClr val="000000"/>
                </a:solidFill>
              </a:rPr>
              <a:t>starch </a:t>
            </a:r>
            <a:r>
              <a:rPr lang="en-US" sz="2800">
                <a:solidFill>
                  <a:srgbClr val="000000"/>
                </a:solidFill>
              </a:rPr>
              <a:t>and </a:t>
            </a:r>
            <a:r>
              <a:rPr lang="en-US" sz="2800" b="1">
                <a:solidFill>
                  <a:srgbClr val="000000"/>
                </a:solidFill>
              </a:rPr>
              <a:t>cellulose</a:t>
            </a:r>
            <a:r>
              <a:rPr lang="en-US" sz="280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		 </a:t>
            </a:r>
          </a:p>
        </p:txBody>
      </p:sp>
      <p:pic>
        <p:nvPicPr>
          <p:cNvPr id="40967" name="Picture 7" descr="plantb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5085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94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4. </a:t>
            </a:r>
            <a:r>
              <a:rPr lang="en-US" sz="2800" b="1">
                <a:solidFill>
                  <a:srgbClr val="000000"/>
                </a:solidFill>
              </a:rPr>
              <a:t>Regulates Earth’s environment </a:t>
            </a:r>
            <a:r>
              <a:rPr lang="en-US" sz="2800">
                <a:solidFill>
                  <a:srgbClr val="000000"/>
                </a:solidFill>
              </a:rPr>
              <a:t>(</a:t>
            </a:r>
            <a:r>
              <a:rPr lang="en-US" sz="2800" u="sng">
                <a:solidFill>
                  <a:srgbClr val="000000"/>
                </a:solidFill>
              </a:rPr>
              <a:t>removes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b="1">
                <a:solidFill>
                  <a:srgbClr val="000000"/>
                </a:solidFill>
              </a:rPr>
              <a:t>carbon dioxide </a:t>
            </a:r>
            <a:r>
              <a:rPr lang="en-US" sz="2800">
                <a:solidFill>
                  <a:srgbClr val="000000"/>
                </a:solidFill>
              </a:rPr>
              <a:t>from Earth’s atmosphere)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		 </a:t>
            </a:r>
          </a:p>
        </p:txBody>
      </p:sp>
      <p:pic>
        <p:nvPicPr>
          <p:cNvPr id="51203" name="Picture 3" descr="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1450"/>
            <a:ext cx="7010400" cy="5264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72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c. </a:t>
            </a:r>
            <a:r>
              <a:rPr lang="en-US" sz="2800" b="1">
                <a:solidFill>
                  <a:srgbClr val="000000"/>
                </a:solidFill>
              </a:rPr>
              <a:t>Light dependent reactions</a:t>
            </a:r>
            <a:endParaRPr lang="en-US" sz="2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1). </a:t>
            </a:r>
            <a:r>
              <a:rPr lang="en-US" sz="2800" b="1">
                <a:solidFill>
                  <a:srgbClr val="000000"/>
                </a:solidFill>
              </a:rPr>
              <a:t>Chlorophyll </a:t>
            </a:r>
            <a:r>
              <a:rPr lang="en-US" sz="2800">
                <a:solidFill>
                  <a:srgbClr val="000000"/>
                </a:solidFill>
              </a:rPr>
              <a:t>absorbs energy from 		sunlight. (</a:t>
            </a:r>
            <a:r>
              <a:rPr lang="en-US" sz="2800" b="1">
                <a:solidFill>
                  <a:srgbClr val="000000"/>
                </a:solidFill>
              </a:rPr>
              <a:t>photosystem</a:t>
            </a:r>
            <a:r>
              <a:rPr lang="en-US" sz="280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		 </a:t>
            </a:r>
          </a:p>
        </p:txBody>
      </p:sp>
      <p:pic>
        <p:nvPicPr>
          <p:cNvPr id="19460" name="photosynthesi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191250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37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2). </a:t>
            </a:r>
            <a:r>
              <a:rPr lang="en-US" sz="2800" b="1">
                <a:solidFill>
                  <a:srgbClr val="000000"/>
                </a:solidFill>
              </a:rPr>
              <a:t>Energy </a:t>
            </a:r>
            <a:r>
              <a:rPr lang="en-US" sz="2800">
                <a:solidFill>
                  <a:srgbClr val="000000"/>
                </a:solidFill>
              </a:rPr>
              <a:t>transferred along thylakoid 		membrane.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3). </a:t>
            </a:r>
            <a:r>
              <a:rPr lang="en-US" sz="2800" b="1">
                <a:solidFill>
                  <a:srgbClr val="000000"/>
                </a:solidFill>
              </a:rPr>
              <a:t>H2O</a:t>
            </a:r>
            <a:r>
              <a:rPr lang="en-US" sz="2800">
                <a:solidFill>
                  <a:srgbClr val="000000"/>
                </a:solidFill>
              </a:rPr>
              <a:t> molecules </a:t>
            </a:r>
            <a:r>
              <a:rPr lang="en-US" sz="2800" b="1">
                <a:solidFill>
                  <a:srgbClr val="000000"/>
                </a:solidFill>
              </a:rPr>
              <a:t>broken down</a:t>
            </a:r>
            <a:r>
              <a:rPr lang="en-US" sz="280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4). </a:t>
            </a:r>
            <a:r>
              <a:rPr lang="en-US" sz="2800" b="1">
                <a:solidFill>
                  <a:srgbClr val="000000"/>
                </a:solidFill>
              </a:rPr>
              <a:t>Oxygen </a:t>
            </a:r>
            <a:r>
              <a:rPr lang="en-US" sz="2800">
                <a:solidFill>
                  <a:srgbClr val="000000"/>
                </a:solidFill>
              </a:rPr>
              <a:t>molecules </a:t>
            </a:r>
            <a:r>
              <a:rPr lang="en-US" sz="2800" b="1">
                <a:solidFill>
                  <a:srgbClr val="000000"/>
                </a:solidFill>
              </a:rPr>
              <a:t>produced</a:t>
            </a:r>
            <a:endParaRPr lang="en-US" sz="2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		 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153400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61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3). </a:t>
            </a:r>
            <a:r>
              <a:rPr lang="en-US" sz="2800" b="1">
                <a:solidFill>
                  <a:srgbClr val="000000"/>
                </a:solidFill>
              </a:rPr>
              <a:t>H</a:t>
            </a:r>
            <a:r>
              <a:rPr lang="en-US" sz="2800" b="1" baseline="-25000">
                <a:solidFill>
                  <a:srgbClr val="000000"/>
                </a:solidFill>
              </a:rPr>
              <a:t>2</a:t>
            </a:r>
            <a:r>
              <a:rPr lang="en-US" sz="2800" b="1">
                <a:solidFill>
                  <a:srgbClr val="000000"/>
                </a:solidFill>
              </a:rPr>
              <a:t>O</a:t>
            </a:r>
            <a:r>
              <a:rPr lang="en-US" sz="2800">
                <a:solidFill>
                  <a:srgbClr val="000000"/>
                </a:solidFill>
              </a:rPr>
              <a:t> molecules </a:t>
            </a:r>
            <a:r>
              <a:rPr lang="en-US" sz="2800" b="1">
                <a:solidFill>
                  <a:srgbClr val="000000"/>
                </a:solidFill>
              </a:rPr>
              <a:t>broken down</a:t>
            </a:r>
            <a:r>
              <a:rPr lang="en-US" sz="280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4). </a:t>
            </a:r>
            <a:r>
              <a:rPr lang="en-US" sz="2800" b="1">
                <a:solidFill>
                  <a:srgbClr val="000000"/>
                </a:solidFill>
              </a:rPr>
              <a:t>Oxygen </a:t>
            </a:r>
            <a:r>
              <a:rPr lang="en-US" sz="2800">
                <a:solidFill>
                  <a:srgbClr val="000000"/>
                </a:solidFill>
              </a:rPr>
              <a:t>molecules </a:t>
            </a:r>
            <a:r>
              <a:rPr lang="en-US" sz="2800" b="1">
                <a:solidFill>
                  <a:srgbClr val="000000"/>
                </a:solidFill>
              </a:rPr>
              <a:t>produced</a:t>
            </a:r>
            <a:endParaRPr lang="en-US" sz="2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		 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153400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68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2. </a:t>
            </a:r>
            <a:r>
              <a:rPr lang="en-US" sz="2800" b="1">
                <a:solidFill>
                  <a:srgbClr val="000000"/>
                </a:solidFill>
              </a:rPr>
              <a:t>Light independent reactions </a:t>
            </a:r>
            <a:r>
              <a:rPr lang="en-US" sz="2800">
                <a:solidFill>
                  <a:srgbClr val="000000"/>
                </a:solidFill>
              </a:rPr>
              <a:t>(uses energy produced from light-dependent reactions)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a. Occur in the </a:t>
            </a:r>
            <a:r>
              <a:rPr lang="en-US" sz="2800" b="1">
                <a:solidFill>
                  <a:srgbClr val="000000"/>
                </a:solidFill>
              </a:rPr>
              <a:t>stroma </a:t>
            </a:r>
            <a:r>
              <a:rPr lang="en-US" sz="2800">
                <a:solidFill>
                  <a:srgbClr val="000000"/>
                </a:solidFill>
              </a:rPr>
              <a:t>of chloroplasts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		 </a:t>
            </a:r>
          </a:p>
        </p:txBody>
      </p:sp>
      <p:pic>
        <p:nvPicPr>
          <p:cNvPr id="20484" name="Picture 4" descr="400_figure-08-30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152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990600" y="2897188"/>
            <a:ext cx="2746375" cy="914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733800" y="3048000"/>
            <a:ext cx="228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962400" y="3048000"/>
            <a:ext cx="12192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46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b. </a:t>
            </a:r>
            <a:r>
              <a:rPr lang="en-US" sz="2800" b="1">
                <a:solidFill>
                  <a:srgbClr val="000000"/>
                </a:solidFill>
              </a:rPr>
              <a:t>CO</a:t>
            </a:r>
            <a:r>
              <a:rPr lang="en-US" sz="2800" b="1" baseline="-25000">
                <a:solidFill>
                  <a:srgbClr val="000000"/>
                </a:solidFill>
              </a:rPr>
              <a:t>2</a:t>
            </a:r>
            <a:r>
              <a:rPr lang="en-US" sz="2800" b="1">
                <a:solidFill>
                  <a:srgbClr val="000000"/>
                </a:solidFill>
              </a:rPr>
              <a:t> needed</a:t>
            </a:r>
            <a:endParaRPr lang="en-US" sz="2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1). </a:t>
            </a:r>
            <a:r>
              <a:rPr lang="en-US" sz="2800" b="1">
                <a:solidFill>
                  <a:srgbClr val="000000"/>
                </a:solidFill>
              </a:rPr>
              <a:t>CO</a:t>
            </a:r>
            <a:r>
              <a:rPr lang="en-US" sz="2800" b="1" baseline="-25000">
                <a:solidFill>
                  <a:srgbClr val="000000"/>
                </a:solidFill>
              </a:rPr>
              <a:t>2</a:t>
            </a:r>
            <a:r>
              <a:rPr lang="en-US" sz="2800" b="1">
                <a:solidFill>
                  <a:srgbClr val="000000"/>
                </a:solidFill>
              </a:rPr>
              <a:t> added </a:t>
            </a:r>
            <a:r>
              <a:rPr lang="en-US" sz="2800">
                <a:solidFill>
                  <a:srgbClr val="000000"/>
                </a:solidFill>
              </a:rPr>
              <a:t>to cycle to build larger 		molecules (</a:t>
            </a:r>
            <a:r>
              <a:rPr lang="en-US" sz="2800" b="1">
                <a:solidFill>
                  <a:srgbClr val="000000"/>
                </a:solidFill>
              </a:rPr>
              <a:t>Calvin cycle</a:t>
            </a:r>
            <a:r>
              <a:rPr lang="en-US" sz="280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2). </a:t>
            </a:r>
            <a:r>
              <a:rPr lang="en-US" sz="2800" b="1">
                <a:solidFill>
                  <a:srgbClr val="000000"/>
                </a:solidFill>
              </a:rPr>
              <a:t>Energy </a:t>
            </a:r>
            <a:r>
              <a:rPr lang="en-US" sz="2800">
                <a:solidFill>
                  <a:srgbClr val="000000"/>
                </a:solidFill>
              </a:rPr>
              <a:t>from </a:t>
            </a:r>
            <a:r>
              <a:rPr lang="en-US" sz="2800" b="1">
                <a:solidFill>
                  <a:srgbClr val="000000"/>
                </a:solidFill>
              </a:rPr>
              <a:t>light dependent </a:t>
            </a:r>
            <a:r>
              <a:rPr lang="en-US" sz="2800">
                <a:solidFill>
                  <a:srgbClr val="000000"/>
                </a:solidFill>
              </a:rPr>
              <a:t>reactions is 	</a:t>
            </a:r>
            <a:r>
              <a:rPr lang="en-US" sz="2800" u="sng">
                <a:solidFill>
                  <a:srgbClr val="000000"/>
                </a:solidFill>
              </a:rPr>
              <a:t>used</a:t>
            </a:r>
            <a:endParaRPr lang="en-US" sz="2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3). Molecule of </a:t>
            </a:r>
            <a:r>
              <a:rPr lang="en-US" sz="2800" b="1">
                <a:solidFill>
                  <a:srgbClr val="000000"/>
                </a:solidFill>
              </a:rPr>
              <a:t>simple sugar </a:t>
            </a:r>
            <a:r>
              <a:rPr lang="en-US" sz="2800">
                <a:solidFill>
                  <a:srgbClr val="000000"/>
                </a:solidFill>
              </a:rPr>
              <a:t>is </a:t>
            </a:r>
            <a:r>
              <a:rPr lang="en-US" sz="2800" u="sng">
                <a:solidFill>
                  <a:srgbClr val="000000"/>
                </a:solidFill>
              </a:rPr>
              <a:t>produced</a:t>
            </a:r>
            <a:r>
              <a:rPr lang="en-US" sz="2800">
                <a:solidFill>
                  <a:srgbClr val="000000"/>
                </a:solidFill>
              </a:rPr>
              <a:t> 		(usually </a:t>
            </a:r>
            <a:r>
              <a:rPr lang="en-US" sz="2800" b="1">
                <a:solidFill>
                  <a:srgbClr val="000000"/>
                </a:solidFill>
              </a:rPr>
              <a:t>glucose C</a:t>
            </a:r>
            <a:r>
              <a:rPr lang="en-US" sz="2800" b="1" baseline="-25000">
                <a:solidFill>
                  <a:srgbClr val="000000"/>
                </a:solidFill>
              </a:rPr>
              <a:t>6</a:t>
            </a:r>
            <a:r>
              <a:rPr lang="en-US" sz="2800" b="1">
                <a:solidFill>
                  <a:srgbClr val="000000"/>
                </a:solidFill>
              </a:rPr>
              <a:t>H</a:t>
            </a:r>
            <a:r>
              <a:rPr lang="en-US" sz="2800" b="1" baseline="-25000">
                <a:solidFill>
                  <a:srgbClr val="000000"/>
                </a:solidFill>
              </a:rPr>
              <a:t>12</a:t>
            </a:r>
            <a:r>
              <a:rPr lang="en-US" sz="2800" b="1">
                <a:solidFill>
                  <a:srgbClr val="000000"/>
                </a:solidFill>
              </a:rPr>
              <a:t>O</a:t>
            </a:r>
            <a:r>
              <a:rPr lang="en-US" sz="2800" b="1" baseline="-25000">
                <a:solidFill>
                  <a:srgbClr val="000000"/>
                </a:solidFill>
              </a:rPr>
              <a:t>6</a:t>
            </a:r>
            <a:r>
              <a:rPr lang="en-US" sz="280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		 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7588"/>
            <a:ext cx="7835900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11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3. Equation for whole photosynthetic process	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 6CO</a:t>
            </a:r>
            <a:r>
              <a:rPr lang="en-US" sz="3200" b="1" baseline="-25000">
                <a:solidFill>
                  <a:srgbClr val="000000"/>
                </a:solidFill>
              </a:rPr>
              <a:t>2</a:t>
            </a:r>
            <a:r>
              <a:rPr lang="en-US" sz="3200" b="1">
                <a:solidFill>
                  <a:srgbClr val="000000"/>
                </a:solidFill>
              </a:rPr>
              <a:t> + 6H</a:t>
            </a:r>
            <a:r>
              <a:rPr lang="en-US" sz="3200" b="1" baseline="-25000">
                <a:solidFill>
                  <a:srgbClr val="000000"/>
                </a:solidFill>
              </a:rPr>
              <a:t>2</a:t>
            </a:r>
            <a:r>
              <a:rPr lang="en-US" sz="3200" b="1">
                <a:solidFill>
                  <a:srgbClr val="000000"/>
                </a:solidFill>
              </a:rPr>
              <a:t>O → →→→→C</a:t>
            </a:r>
            <a:r>
              <a:rPr lang="en-US" sz="3200" b="1" baseline="-25000">
                <a:solidFill>
                  <a:srgbClr val="000000"/>
                </a:solidFill>
              </a:rPr>
              <a:t>6</a:t>
            </a:r>
            <a:r>
              <a:rPr lang="en-US" sz="3200" b="1">
                <a:solidFill>
                  <a:srgbClr val="000000"/>
                </a:solidFill>
              </a:rPr>
              <a:t>H</a:t>
            </a:r>
            <a:r>
              <a:rPr lang="en-US" sz="3200" b="1" baseline="-25000">
                <a:solidFill>
                  <a:srgbClr val="000000"/>
                </a:solidFill>
              </a:rPr>
              <a:t>12</a:t>
            </a:r>
            <a:r>
              <a:rPr lang="en-US" sz="3200" b="1">
                <a:solidFill>
                  <a:srgbClr val="000000"/>
                </a:solidFill>
              </a:rPr>
              <a:t>O</a:t>
            </a:r>
            <a:r>
              <a:rPr lang="en-US" sz="3200" b="1" baseline="-25000">
                <a:solidFill>
                  <a:srgbClr val="000000"/>
                </a:solidFill>
              </a:rPr>
              <a:t>6</a:t>
            </a:r>
            <a:r>
              <a:rPr lang="en-US" sz="3200" b="1">
                <a:solidFill>
                  <a:srgbClr val="000000"/>
                </a:solidFill>
              </a:rPr>
              <a:t> + 6O</a:t>
            </a:r>
            <a:r>
              <a:rPr lang="en-US" sz="3200" b="1" baseline="-2500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		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 sz="2800">
                <a:solidFill>
                  <a:srgbClr val="000000"/>
                </a:solidFill>
              </a:rPr>
              <a:t>		 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733800" y="1752600"/>
            <a:ext cx="19431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Light, enzymes</a:t>
            </a:r>
            <a:endParaRPr lang="en-US" sz="4400">
              <a:solidFill>
                <a:srgbClr val="000000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"/>
          <a:stretch>
            <a:fillRect/>
          </a:stretch>
        </p:blipFill>
        <p:spPr bwMode="auto">
          <a:xfrm>
            <a:off x="1066800" y="2247900"/>
            <a:ext cx="7239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992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/>
          <p:cNvSpPr>
            <a:spLocks noChangeArrowheads="1"/>
          </p:cNvSpPr>
          <p:nvPr/>
        </p:nvSpPr>
        <p:spPr bwMode="auto">
          <a:xfrm rot="-10804037">
            <a:off x="1524000" y="1905000"/>
            <a:ext cx="5791200" cy="2819400"/>
          </a:xfrm>
          <a:prstGeom prst="ellipse">
            <a:avLst/>
          </a:prstGeom>
          <a:solidFill>
            <a:srgbClr val="CCFF33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 rot="-10804037">
            <a:off x="1651000" y="2022475"/>
            <a:ext cx="5537200" cy="2584450"/>
          </a:xfrm>
          <a:prstGeom prst="ellipse">
            <a:avLst/>
          </a:prstGeom>
          <a:solidFill>
            <a:srgbClr val="CCFF33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 rot="-10804037">
            <a:off x="2590800" y="2819400"/>
            <a:ext cx="1276350" cy="936625"/>
            <a:chOff x="1800" y="1620"/>
            <a:chExt cx="2880" cy="2700"/>
          </a:xfrm>
        </p:grpSpPr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1800" y="1620"/>
              <a:ext cx="2880" cy="54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1800" y="2340"/>
              <a:ext cx="2880" cy="54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1800" y="3060"/>
              <a:ext cx="2880" cy="54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592" name="AutoShape 8"/>
            <p:cNvSpPr>
              <a:spLocks noChangeArrowheads="1"/>
            </p:cNvSpPr>
            <p:nvPr/>
          </p:nvSpPr>
          <p:spPr bwMode="auto">
            <a:xfrm>
              <a:off x="1800" y="3780"/>
              <a:ext cx="2880" cy="54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5154613" y="2646363"/>
            <a:ext cx="1127125" cy="1254125"/>
          </a:xfrm>
          <a:prstGeom prst="ellipse">
            <a:avLst/>
          </a:prstGeom>
          <a:noFill/>
          <a:ln w="76200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C1C1C"/>
              </a:solidFill>
              <a:latin typeface="Times New Roman" pitchFamily="18" charset="0"/>
            </a:endParaRPr>
          </a:p>
        </p:txBody>
      </p:sp>
      <p:sp>
        <p:nvSpPr>
          <p:cNvPr id="67594" name="Arc 10"/>
          <p:cNvSpPr>
            <a:spLocks/>
          </p:cNvSpPr>
          <p:nvPr/>
        </p:nvSpPr>
        <p:spPr bwMode="auto">
          <a:xfrm flipH="1" flipV="1">
            <a:off x="5656263" y="2297113"/>
            <a:ext cx="250825" cy="349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7595" name="Arc 11"/>
          <p:cNvSpPr>
            <a:spLocks/>
          </p:cNvSpPr>
          <p:nvPr/>
        </p:nvSpPr>
        <p:spPr bwMode="auto">
          <a:xfrm flipH="1">
            <a:off x="5718175" y="3830638"/>
            <a:ext cx="250825" cy="349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>
            <a:off x="5715000" y="4179888"/>
            <a:ext cx="3175" cy="925512"/>
          </a:xfrm>
          <a:prstGeom prst="line">
            <a:avLst/>
          </a:prstGeom>
          <a:noFill/>
          <a:ln w="76200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5638800" y="1295400"/>
            <a:ext cx="17463" cy="1001713"/>
          </a:xfrm>
          <a:prstGeom prst="line">
            <a:avLst/>
          </a:prstGeom>
          <a:noFill/>
          <a:ln w="76200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rot="-2679206">
            <a:off x="6157913" y="2994025"/>
            <a:ext cx="282575" cy="295275"/>
          </a:xfrm>
          <a:prstGeom prst="rtTriangle">
            <a:avLst/>
          </a:prstGeom>
          <a:solidFill>
            <a:srgbClr val="292929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auto">
          <a:xfrm rot="2679206" flipV="1">
            <a:off x="5029200" y="3133725"/>
            <a:ext cx="282575" cy="295275"/>
          </a:xfrm>
          <a:prstGeom prst="rtTriangle">
            <a:avLst/>
          </a:prstGeom>
          <a:solidFill>
            <a:srgbClr val="292929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auto">
          <a:xfrm>
            <a:off x="3048000" y="1295400"/>
            <a:ext cx="304800" cy="13716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3048000" y="3886200"/>
            <a:ext cx="304800" cy="13716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 rot="-2679206">
            <a:off x="5562600" y="4876800"/>
            <a:ext cx="282575" cy="295275"/>
          </a:xfrm>
          <a:prstGeom prst="rtTriangle">
            <a:avLst/>
          </a:prstGeom>
          <a:solidFill>
            <a:srgbClr val="292929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67603" name="Picture 19" descr="Rain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9175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604" name="Group 20"/>
          <p:cNvGrpSpPr>
            <a:grpSpLocks/>
          </p:cNvGrpSpPr>
          <p:nvPr/>
        </p:nvGrpSpPr>
        <p:grpSpPr bwMode="auto">
          <a:xfrm flipH="1">
            <a:off x="304800" y="609600"/>
            <a:ext cx="1447800" cy="1066800"/>
            <a:chOff x="1296" y="1344"/>
            <a:chExt cx="912" cy="672"/>
          </a:xfrm>
        </p:grpSpPr>
        <p:sp>
          <p:nvSpPr>
            <p:cNvPr id="67605" name="Oval 21"/>
            <p:cNvSpPr>
              <a:spLocks noChangeArrowheads="1"/>
            </p:cNvSpPr>
            <p:nvPr/>
          </p:nvSpPr>
          <p:spPr bwMode="auto">
            <a:xfrm>
              <a:off x="1632" y="1344"/>
              <a:ext cx="384" cy="38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606" name="Line 22"/>
            <p:cNvSpPr>
              <a:spLocks noChangeShapeType="1"/>
            </p:cNvSpPr>
            <p:nvPr/>
          </p:nvSpPr>
          <p:spPr bwMode="auto">
            <a:xfrm>
              <a:off x="1824" y="177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607" name="Line 23"/>
            <p:cNvSpPr>
              <a:spLocks noChangeShapeType="1"/>
            </p:cNvSpPr>
            <p:nvPr/>
          </p:nvSpPr>
          <p:spPr bwMode="auto">
            <a:xfrm>
              <a:off x="1296" y="148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608" name="Line 24"/>
            <p:cNvSpPr>
              <a:spLocks noChangeShapeType="1"/>
            </p:cNvSpPr>
            <p:nvPr/>
          </p:nvSpPr>
          <p:spPr bwMode="auto">
            <a:xfrm>
              <a:off x="2064" y="1728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609" name="Line 25"/>
            <p:cNvSpPr>
              <a:spLocks noChangeShapeType="1"/>
            </p:cNvSpPr>
            <p:nvPr/>
          </p:nvSpPr>
          <p:spPr bwMode="auto">
            <a:xfrm flipH="1">
              <a:off x="1440" y="1728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5181600" y="228600"/>
            <a:ext cx="990600" cy="990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CO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7611" name="AutoShape 27"/>
          <p:cNvSpPr>
            <a:spLocks noChangeArrowheads="1"/>
          </p:cNvSpPr>
          <p:nvPr/>
        </p:nvSpPr>
        <p:spPr bwMode="auto">
          <a:xfrm>
            <a:off x="4800600" y="5410200"/>
            <a:ext cx="1828800" cy="990600"/>
          </a:xfrm>
          <a:prstGeom prst="hexagon">
            <a:avLst>
              <a:gd name="adj" fmla="val 46154"/>
              <a:gd name="vf" fmla="val 115470"/>
            </a:avLst>
          </a:prstGeom>
          <a:solidFill>
            <a:srgbClr val="FFFF00"/>
          </a:solidFill>
          <a:ln w="5715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Glucose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152400" y="4267200"/>
            <a:ext cx="2133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Light dependent Reactions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17526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Calvin cycle</a:t>
            </a:r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2743200" y="5334000"/>
            <a:ext cx="1066800" cy="914400"/>
          </a:xfrm>
          <a:prstGeom prst="ellipse">
            <a:avLst/>
          </a:prstGeom>
          <a:solidFill>
            <a:srgbClr val="00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67615" name="Group 31"/>
          <p:cNvGrpSpPr>
            <a:grpSpLocks/>
          </p:cNvGrpSpPr>
          <p:nvPr/>
        </p:nvGrpSpPr>
        <p:grpSpPr bwMode="auto">
          <a:xfrm>
            <a:off x="1066800" y="1219200"/>
            <a:ext cx="1438275" cy="1730375"/>
            <a:chOff x="672" y="768"/>
            <a:chExt cx="906" cy="1090"/>
          </a:xfrm>
        </p:grpSpPr>
        <p:sp>
          <p:nvSpPr>
            <p:cNvPr id="67616" name="Freeform 32"/>
            <p:cNvSpPr>
              <a:spLocks/>
            </p:cNvSpPr>
            <p:nvPr/>
          </p:nvSpPr>
          <p:spPr bwMode="auto">
            <a:xfrm>
              <a:off x="680" y="768"/>
              <a:ext cx="856" cy="1056"/>
            </a:xfrm>
            <a:custGeom>
              <a:avLst/>
              <a:gdLst>
                <a:gd name="T0" fmla="*/ 88 w 856"/>
                <a:gd name="T1" fmla="*/ 0 h 1056"/>
                <a:gd name="T2" fmla="*/ 40 w 856"/>
                <a:gd name="T3" fmla="*/ 240 h 1056"/>
                <a:gd name="T4" fmla="*/ 328 w 856"/>
                <a:gd name="T5" fmla="*/ 240 h 1056"/>
                <a:gd name="T6" fmla="*/ 280 w 856"/>
                <a:gd name="T7" fmla="*/ 480 h 1056"/>
                <a:gd name="T8" fmla="*/ 520 w 856"/>
                <a:gd name="T9" fmla="*/ 480 h 1056"/>
                <a:gd name="T10" fmla="*/ 472 w 856"/>
                <a:gd name="T11" fmla="*/ 720 h 1056"/>
                <a:gd name="T12" fmla="*/ 712 w 856"/>
                <a:gd name="T13" fmla="*/ 720 h 1056"/>
                <a:gd name="T14" fmla="*/ 712 w 856"/>
                <a:gd name="T15" fmla="*/ 960 h 1056"/>
                <a:gd name="T16" fmla="*/ 856 w 856"/>
                <a:gd name="T17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6" h="1056">
                  <a:moveTo>
                    <a:pt x="88" y="0"/>
                  </a:moveTo>
                  <a:cubicBezTo>
                    <a:pt x="44" y="100"/>
                    <a:pt x="0" y="200"/>
                    <a:pt x="40" y="240"/>
                  </a:cubicBezTo>
                  <a:cubicBezTo>
                    <a:pt x="80" y="280"/>
                    <a:pt x="288" y="200"/>
                    <a:pt x="328" y="240"/>
                  </a:cubicBezTo>
                  <a:cubicBezTo>
                    <a:pt x="368" y="280"/>
                    <a:pt x="248" y="440"/>
                    <a:pt x="280" y="480"/>
                  </a:cubicBezTo>
                  <a:cubicBezTo>
                    <a:pt x="312" y="520"/>
                    <a:pt x="488" y="440"/>
                    <a:pt x="520" y="480"/>
                  </a:cubicBezTo>
                  <a:cubicBezTo>
                    <a:pt x="552" y="520"/>
                    <a:pt x="440" y="680"/>
                    <a:pt x="472" y="720"/>
                  </a:cubicBezTo>
                  <a:cubicBezTo>
                    <a:pt x="504" y="760"/>
                    <a:pt x="672" y="680"/>
                    <a:pt x="712" y="720"/>
                  </a:cubicBezTo>
                  <a:cubicBezTo>
                    <a:pt x="752" y="760"/>
                    <a:pt x="688" y="904"/>
                    <a:pt x="712" y="960"/>
                  </a:cubicBezTo>
                  <a:cubicBezTo>
                    <a:pt x="736" y="1016"/>
                    <a:pt x="832" y="1040"/>
                    <a:pt x="856" y="1056"/>
                  </a:cubicBezTo>
                </a:path>
              </a:pathLst>
            </a:custGeom>
            <a:noFill/>
            <a:ln w="762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617" name="Freeform 33"/>
            <p:cNvSpPr>
              <a:spLocks/>
            </p:cNvSpPr>
            <p:nvPr/>
          </p:nvSpPr>
          <p:spPr bwMode="auto">
            <a:xfrm>
              <a:off x="672" y="768"/>
              <a:ext cx="856" cy="1056"/>
            </a:xfrm>
            <a:custGeom>
              <a:avLst/>
              <a:gdLst>
                <a:gd name="T0" fmla="*/ 88 w 856"/>
                <a:gd name="T1" fmla="*/ 0 h 1056"/>
                <a:gd name="T2" fmla="*/ 40 w 856"/>
                <a:gd name="T3" fmla="*/ 240 h 1056"/>
                <a:gd name="T4" fmla="*/ 328 w 856"/>
                <a:gd name="T5" fmla="*/ 240 h 1056"/>
                <a:gd name="T6" fmla="*/ 280 w 856"/>
                <a:gd name="T7" fmla="*/ 480 h 1056"/>
                <a:gd name="T8" fmla="*/ 520 w 856"/>
                <a:gd name="T9" fmla="*/ 480 h 1056"/>
                <a:gd name="T10" fmla="*/ 472 w 856"/>
                <a:gd name="T11" fmla="*/ 720 h 1056"/>
                <a:gd name="T12" fmla="*/ 712 w 856"/>
                <a:gd name="T13" fmla="*/ 720 h 1056"/>
                <a:gd name="T14" fmla="*/ 712 w 856"/>
                <a:gd name="T15" fmla="*/ 960 h 1056"/>
                <a:gd name="T16" fmla="*/ 856 w 856"/>
                <a:gd name="T17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6" h="1056">
                  <a:moveTo>
                    <a:pt x="88" y="0"/>
                  </a:moveTo>
                  <a:cubicBezTo>
                    <a:pt x="44" y="100"/>
                    <a:pt x="0" y="200"/>
                    <a:pt x="40" y="240"/>
                  </a:cubicBezTo>
                  <a:cubicBezTo>
                    <a:pt x="80" y="280"/>
                    <a:pt x="288" y="200"/>
                    <a:pt x="328" y="240"/>
                  </a:cubicBezTo>
                  <a:cubicBezTo>
                    <a:pt x="368" y="280"/>
                    <a:pt x="248" y="440"/>
                    <a:pt x="280" y="480"/>
                  </a:cubicBezTo>
                  <a:cubicBezTo>
                    <a:pt x="312" y="520"/>
                    <a:pt x="488" y="440"/>
                    <a:pt x="520" y="480"/>
                  </a:cubicBezTo>
                  <a:cubicBezTo>
                    <a:pt x="552" y="520"/>
                    <a:pt x="440" y="680"/>
                    <a:pt x="472" y="720"/>
                  </a:cubicBezTo>
                  <a:cubicBezTo>
                    <a:pt x="504" y="760"/>
                    <a:pt x="672" y="680"/>
                    <a:pt x="712" y="720"/>
                  </a:cubicBezTo>
                  <a:cubicBezTo>
                    <a:pt x="752" y="760"/>
                    <a:pt x="688" y="904"/>
                    <a:pt x="712" y="960"/>
                  </a:cubicBezTo>
                  <a:cubicBezTo>
                    <a:pt x="736" y="1016"/>
                    <a:pt x="832" y="1040"/>
                    <a:pt x="856" y="105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618" name="AutoShape 34"/>
            <p:cNvSpPr>
              <a:spLocks noChangeArrowheads="1"/>
            </p:cNvSpPr>
            <p:nvPr/>
          </p:nvSpPr>
          <p:spPr bwMode="auto">
            <a:xfrm rot="-5481606">
              <a:off x="1396" y="1676"/>
              <a:ext cx="178" cy="186"/>
            </a:xfrm>
            <a:prstGeom prst="rtTriangl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1C1C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67619" name="Group 35"/>
          <p:cNvGrpSpPr>
            <a:grpSpLocks/>
          </p:cNvGrpSpPr>
          <p:nvPr/>
        </p:nvGrpSpPr>
        <p:grpSpPr bwMode="auto">
          <a:xfrm>
            <a:off x="3886200" y="3429000"/>
            <a:ext cx="1295400" cy="1066800"/>
            <a:chOff x="2448" y="2160"/>
            <a:chExt cx="816" cy="672"/>
          </a:xfrm>
        </p:grpSpPr>
        <p:sp>
          <p:nvSpPr>
            <p:cNvPr id="67620" name="AutoShape 36"/>
            <p:cNvSpPr>
              <a:spLocks noChangeArrowheads="1"/>
            </p:cNvSpPr>
            <p:nvPr/>
          </p:nvSpPr>
          <p:spPr bwMode="auto">
            <a:xfrm>
              <a:off x="2640" y="2160"/>
              <a:ext cx="432" cy="432"/>
            </a:xfrm>
            <a:prstGeom prst="irregularSeal1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ATP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2448" y="254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NADPH</a:t>
              </a:r>
            </a:p>
          </p:txBody>
        </p:sp>
        <p:sp>
          <p:nvSpPr>
            <p:cNvPr id="67622" name="Line 38"/>
            <p:cNvSpPr>
              <a:spLocks noChangeShapeType="1"/>
            </p:cNvSpPr>
            <p:nvPr/>
          </p:nvSpPr>
          <p:spPr bwMode="auto">
            <a:xfrm>
              <a:off x="2448" y="2496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67623" name="Group 39"/>
          <p:cNvGrpSpPr>
            <a:grpSpLocks/>
          </p:cNvGrpSpPr>
          <p:nvPr/>
        </p:nvGrpSpPr>
        <p:grpSpPr bwMode="auto">
          <a:xfrm>
            <a:off x="3810000" y="2286000"/>
            <a:ext cx="1501775" cy="1143000"/>
            <a:chOff x="2400" y="1440"/>
            <a:chExt cx="946" cy="720"/>
          </a:xfrm>
        </p:grpSpPr>
        <p:sp>
          <p:nvSpPr>
            <p:cNvPr id="67624" name="AutoShape 40"/>
            <p:cNvSpPr>
              <a:spLocks noChangeArrowheads="1"/>
            </p:cNvSpPr>
            <p:nvPr/>
          </p:nvSpPr>
          <p:spPr bwMode="auto">
            <a:xfrm rot="2679206" flipV="1">
              <a:off x="3168" y="1974"/>
              <a:ext cx="178" cy="186"/>
            </a:xfrm>
            <a:prstGeom prst="rtTriangle">
              <a:avLst/>
            </a:prstGeom>
            <a:solidFill>
              <a:srgbClr val="292929"/>
            </a:solidFill>
            <a:ln w="9525">
              <a:solidFill>
                <a:srgbClr val="1C1C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7625" name="Oval 41"/>
            <p:cNvSpPr>
              <a:spLocks noChangeArrowheads="1"/>
            </p:cNvSpPr>
            <p:nvPr/>
          </p:nvSpPr>
          <p:spPr bwMode="auto">
            <a:xfrm>
              <a:off x="2640" y="1440"/>
              <a:ext cx="384" cy="240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ADP</a:t>
              </a: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2400" y="1728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NADP</a:t>
              </a:r>
            </a:p>
          </p:txBody>
        </p:sp>
        <p:sp>
          <p:nvSpPr>
            <p:cNvPr id="67627" name="Line 43"/>
            <p:cNvSpPr>
              <a:spLocks noChangeShapeType="1"/>
            </p:cNvSpPr>
            <p:nvPr/>
          </p:nvSpPr>
          <p:spPr bwMode="auto">
            <a:xfrm flipH="1" flipV="1">
              <a:off x="2448" y="1728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531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D. Functions of Photosynthesis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1. Plant produce </a:t>
            </a:r>
            <a:r>
              <a:rPr lang="en-US" sz="2800" b="1">
                <a:solidFill>
                  <a:srgbClr val="000000"/>
                </a:solidFill>
              </a:rPr>
              <a:t>food </a:t>
            </a:r>
            <a:r>
              <a:rPr lang="en-US" sz="2800">
                <a:solidFill>
                  <a:srgbClr val="000000"/>
                </a:solidFill>
              </a:rPr>
              <a:t>for </a:t>
            </a:r>
            <a:r>
              <a:rPr lang="en-US" sz="2800" b="1">
                <a:solidFill>
                  <a:srgbClr val="000000"/>
                </a:solidFill>
              </a:rPr>
              <a:t>themselves </a:t>
            </a:r>
            <a:r>
              <a:rPr lang="en-US" sz="2800">
                <a:solidFill>
                  <a:srgbClr val="000000"/>
                </a:solidFill>
              </a:rPr>
              <a:t>and 	</a:t>
            </a:r>
            <a:r>
              <a:rPr lang="en-US" sz="2800" b="1">
                <a:solidFill>
                  <a:srgbClr val="000000"/>
                </a:solidFill>
              </a:rPr>
              <a:t>other organisms</a:t>
            </a:r>
            <a:endParaRPr lang="en-US" sz="2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	 </a:t>
            </a:r>
          </a:p>
        </p:txBody>
      </p:sp>
      <p:pic>
        <p:nvPicPr>
          <p:cNvPr id="24580" name="Picture 4" descr="image?id=94122&amp;rendTypeId=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3125"/>
            <a:ext cx="5181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57800" y="2590800"/>
            <a:ext cx="3810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2. </a:t>
            </a:r>
            <a:r>
              <a:rPr lang="en-US" sz="2800" b="1">
                <a:solidFill>
                  <a:srgbClr val="000000"/>
                </a:solidFill>
              </a:rPr>
              <a:t>Animals </a:t>
            </a:r>
            <a:r>
              <a:rPr lang="en-US" sz="2800">
                <a:solidFill>
                  <a:srgbClr val="000000"/>
                </a:solidFill>
              </a:rPr>
              <a:t>use </a:t>
            </a:r>
            <a:r>
              <a:rPr lang="en-US" sz="2800" b="1">
                <a:solidFill>
                  <a:srgbClr val="000000"/>
                </a:solidFill>
              </a:rPr>
              <a:t>oxygen </a:t>
            </a:r>
            <a:r>
              <a:rPr lang="en-US" sz="2800">
                <a:solidFill>
                  <a:srgbClr val="000000"/>
                </a:solidFill>
              </a:rPr>
              <a:t>produced by photosynthesis in </a:t>
            </a:r>
            <a:r>
              <a:rPr lang="en-US" sz="2800" b="1">
                <a:solidFill>
                  <a:srgbClr val="000000"/>
                </a:solidFill>
              </a:rPr>
              <a:t>cellular respiration </a:t>
            </a:r>
            <a:r>
              <a:rPr lang="en-US" sz="2800">
                <a:solidFill>
                  <a:srgbClr val="000000"/>
                </a:solidFill>
              </a:rPr>
              <a:t>(released stored energy)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0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</Words>
  <Application>Microsoft Office PowerPoint</Application>
  <PresentationFormat>On-screen Show (4:3)</PresentationFormat>
  <Paragraphs>92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</cp:lastModifiedBy>
  <cp:revision>2</cp:revision>
  <dcterms:created xsi:type="dcterms:W3CDTF">2012-06-23T01:35:08Z</dcterms:created>
  <dcterms:modified xsi:type="dcterms:W3CDTF">2012-11-21T01:50:41Z</dcterms:modified>
</cp:coreProperties>
</file>